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9" d="100"/>
          <a:sy n="69" d="100"/>
        </p:scale>
        <p:origin x="564" y="-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C7E3F8E6-43EB-46A0-BF6E-40C6E514BCF5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68C433DE-6E5E-49E5-A97A-DE32030ED98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795465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F8E6-43EB-46A0-BF6E-40C6E514BCF5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433DE-6E5E-49E5-A97A-DE32030ED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125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F8E6-43EB-46A0-BF6E-40C6E514BCF5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433DE-6E5E-49E5-A97A-DE32030ED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920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F8E6-43EB-46A0-BF6E-40C6E514BCF5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433DE-6E5E-49E5-A97A-DE32030ED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651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F8E6-43EB-46A0-BF6E-40C6E514BCF5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433DE-6E5E-49E5-A97A-DE32030ED98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66367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F8E6-43EB-46A0-BF6E-40C6E514BCF5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433DE-6E5E-49E5-A97A-DE32030ED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63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F8E6-43EB-46A0-BF6E-40C6E514BCF5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433DE-6E5E-49E5-A97A-DE32030ED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210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F8E6-43EB-46A0-BF6E-40C6E514BCF5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433DE-6E5E-49E5-A97A-DE32030ED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75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F8E6-43EB-46A0-BF6E-40C6E514BCF5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433DE-6E5E-49E5-A97A-DE32030ED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735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F8E6-43EB-46A0-BF6E-40C6E514BCF5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433DE-6E5E-49E5-A97A-DE32030ED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147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F8E6-43EB-46A0-BF6E-40C6E514BCF5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433DE-6E5E-49E5-A97A-DE32030ED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745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C7E3F8E6-43EB-46A0-BF6E-40C6E514BCF5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68C433DE-6E5E-49E5-A97A-DE32030ED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26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ru-RU" sz="5400" dirty="0"/>
              <a:t>КРЕАТИВНЫЙ </a:t>
            </a:r>
            <a:r>
              <a:rPr lang="ru-RU" sz="5400" dirty="0" smtClean="0"/>
              <a:t>[</a:t>
            </a:r>
            <a:r>
              <a:rPr lang="ru-RU" sz="5400" dirty="0"/>
              <a:t>англ. creative от лат. creāre — порождать, создавать</a:t>
            </a:r>
            <a:r>
              <a:rPr lang="ru-RU" sz="5400" dirty="0" smtClean="0"/>
              <a:t>]</a:t>
            </a:r>
            <a:br>
              <a:rPr lang="ru-RU" sz="5400" dirty="0" smtClean="0"/>
            </a:br>
            <a:r>
              <a:rPr lang="ru-RU" sz="5400" dirty="0"/>
              <a:t/>
            </a:r>
            <a:br>
              <a:rPr lang="ru-RU" sz="5400" dirty="0"/>
            </a:br>
            <a:r>
              <a:rPr lang="ru-RU" sz="5400" dirty="0" smtClean="0"/>
              <a:t>1</a:t>
            </a:r>
            <a:r>
              <a:rPr lang="ru-RU" sz="5400" dirty="0"/>
              <a:t>. Творческий, созидательный, новаторский. // Способный </a:t>
            </a:r>
            <a:r>
              <a:rPr lang="ru-RU" sz="5400" dirty="0" smtClean="0"/>
              <a:t>порождать новое, творить.</a:t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3200" dirty="0"/>
              <a:t>Большой толковый словарь русского языка Кузнецова</a:t>
            </a:r>
          </a:p>
        </p:txBody>
      </p:sp>
    </p:spTree>
    <p:extLst>
      <p:ext uri="{BB962C8B-B14F-4D97-AF65-F5344CB8AC3E}">
        <p14:creationId xmlns:p14="http://schemas.microsoft.com/office/powerpoint/2010/main" val="567820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4632" y="329185"/>
            <a:ext cx="117073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000" b="1" i="0" dirty="0" smtClean="0">
              <a:effectLst/>
              <a:latin typeface="Tahoma" panose="020B0604030504040204" pitchFamily="34" charset="0"/>
            </a:endParaRPr>
          </a:p>
          <a:p>
            <a:endParaRPr lang="ru-RU" sz="4000" b="1" dirty="0">
              <a:latin typeface="Tahoma" panose="020B0604030504040204" pitchFamily="34" charset="0"/>
            </a:endParaRPr>
          </a:p>
          <a:p>
            <a:r>
              <a:rPr lang="ru-RU" sz="4000" b="1" i="0" dirty="0" smtClean="0">
                <a:effectLst/>
                <a:latin typeface="Tahoma" panose="020B0604030504040204" pitchFamily="34" charset="0"/>
              </a:rPr>
              <a:t>МЫШЛЕНИЕ ТВОРЧЕСКОЕ</a:t>
            </a:r>
            <a:r>
              <a:rPr lang="ru-RU" sz="4000" b="0" i="0" dirty="0" smtClean="0">
                <a:effectLst/>
                <a:latin typeface="Tahoma" panose="020B0604030504040204" pitchFamily="34" charset="0"/>
              </a:rPr>
              <a:t> - психический процесс, направленный на открытие нового знания или оригинального способа действия, на разрешения творческой задачи или проблемы М. т. является способностью социально и </a:t>
            </a:r>
            <a:r>
              <a:rPr lang="ru-RU" sz="4000" b="0" i="0" u="sng" dirty="0" smtClean="0">
                <a:effectLst/>
                <a:latin typeface="Tahoma" panose="020B0604030504040204" pitchFamily="34" charset="0"/>
              </a:rPr>
              <a:t>культурно развитого субъекта</a:t>
            </a:r>
            <a:r>
              <a:rPr lang="ru-RU" sz="4000" b="0" i="0" dirty="0" smtClean="0">
                <a:effectLst/>
                <a:latin typeface="Tahoma" panose="020B0604030504040204" pitchFamily="34" charset="0"/>
              </a:rPr>
              <a:t>. 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047613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66255"/>
            <a:ext cx="112776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Натуралистическая модель </a:t>
            </a:r>
          </a:p>
          <a:p>
            <a:endParaRPr lang="ru-RU" sz="2000" b="1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ru-RU" sz="2000" dirty="0" smtClean="0"/>
              <a:t>творческий </a:t>
            </a:r>
            <a:r>
              <a:rPr lang="ru-RU" sz="2000" dirty="0"/>
              <a:t>процесс объясняется механизмом </a:t>
            </a:r>
            <a:r>
              <a:rPr lang="ru-RU" sz="2000" dirty="0" smtClean="0"/>
              <a:t>ассоциаций, т.е</a:t>
            </a:r>
            <a:r>
              <a:rPr lang="ru-RU" sz="2000" dirty="0"/>
              <a:t>. </a:t>
            </a:r>
            <a:r>
              <a:rPr lang="ru-RU" sz="2000" dirty="0" smtClean="0"/>
              <a:t>открытие </a:t>
            </a:r>
            <a:r>
              <a:rPr lang="ru-RU" sz="2000" dirty="0"/>
              <a:t>нового происходит в результате случайной </a:t>
            </a:r>
            <a:r>
              <a:rPr lang="ru-RU" sz="2000" dirty="0" smtClean="0"/>
              <a:t>ассоциации, </a:t>
            </a:r>
            <a:r>
              <a:rPr lang="ru-RU" sz="2000" dirty="0"/>
              <a:t>которая возникает при осмыслении человеком вопроса решаемой </a:t>
            </a:r>
            <a:r>
              <a:rPr lang="ru-RU" sz="2000" dirty="0" smtClean="0"/>
              <a:t>задачи. </a:t>
            </a:r>
            <a:r>
              <a:rPr lang="ru-RU" sz="2000" dirty="0"/>
              <a:t>Случайная ассоциация - это «подсказка», необходимая как недостающее звено в логике творческого решения. </a:t>
            </a:r>
            <a:endParaRPr lang="ru-RU" sz="2000" dirty="0" smtClean="0"/>
          </a:p>
          <a:p>
            <a:endParaRPr lang="ru-RU" sz="2000" b="1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Технологическая модель</a:t>
            </a:r>
          </a:p>
          <a:p>
            <a:endParaRPr lang="ru-RU" sz="2000" b="1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ru-RU" sz="2000" dirty="0" smtClean="0"/>
              <a:t>по </a:t>
            </a:r>
            <a:r>
              <a:rPr lang="ru-RU" sz="2000" dirty="0"/>
              <a:t>аналогии с компьютером, М. т. рассматривается как процесс, поддающийся </a:t>
            </a:r>
            <a:r>
              <a:rPr lang="ru-RU" sz="2000" dirty="0" smtClean="0"/>
              <a:t>алгоритмизации. Успешность </a:t>
            </a:r>
            <a:r>
              <a:rPr lang="ru-RU" sz="2000" dirty="0"/>
              <a:t>творческого решения как возникновения нового качества определяется, в частности, количеством комбинаций (вариантов), их необычностью (оригинальностью), а также способностью отбирать среди них продуктивные</a:t>
            </a:r>
            <a:r>
              <a:rPr lang="ru-RU" sz="2000" dirty="0" smtClean="0"/>
              <a:t>.</a:t>
            </a:r>
          </a:p>
          <a:p>
            <a:endParaRPr lang="ru-RU" sz="2000" b="1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Гуманистическая модель</a:t>
            </a:r>
            <a:r>
              <a:rPr lang="ru-RU" sz="2000" dirty="0" smtClean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</a:p>
          <a:p>
            <a:endParaRPr lang="ru-RU" sz="20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ru-RU" sz="2000" dirty="0"/>
              <a:t>личностно обусловленный </a:t>
            </a:r>
            <a:r>
              <a:rPr lang="ru-RU" sz="2000" dirty="0" smtClean="0"/>
              <a:t>процесс. </a:t>
            </a:r>
            <a:r>
              <a:rPr lang="ru-RU" sz="2000" dirty="0"/>
              <a:t>Именно эмоциональные, интуитивные и рефлексивные процессы обуславливают переосмысление и преодоление стереотипов опыта, который оказывается лишь материалом для смыслопорождающих, творческих возможностей человека. </a:t>
            </a:r>
          </a:p>
        </p:txBody>
      </p:sp>
    </p:spTree>
    <p:extLst>
      <p:ext uri="{BB962C8B-B14F-4D97-AF65-F5344CB8AC3E}">
        <p14:creationId xmlns:p14="http://schemas.microsoft.com/office/powerpoint/2010/main" val="306159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291" y="258618"/>
            <a:ext cx="10741891" cy="2826327"/>
          </a:xfrm>
        </p:spPr>
        <p:txBody>
          <a:bodyPr>
            <a:noAutofit/>
          </a:bodyPr>
          <a:lstStyle/>
          <a:p>
            <a:r>
              <a:rPr lang="ru-RU" sz="3200" dirty="0" smtClean="0"/>
              <a:t>1. Механизм </a:t>
            </a:r>
            <a:r>
              <a:rPr lang="ru-RU" sz="3200" dirty="0"/>
              <a:t>«ассоциаций-подсказок» используется для диагностики и развития творческих способностей в различных формах проблемного </a:t>
            </a:r>
            <a:r>
              <a:rPr lang="ru-RU" sz="3200" dirty="0" smtClean="0"/>
              <a:t>обучения, </a:t>
            </a:r>
            <a:r>
              <a:rPr lang="ru-RU" sz="3200" dirty="0"/>
              <a:t>общим для которых является стимуляция у обучаемых ассоциативного мышления и сензитивности к подсказкам.</a:t>
            </a:r>
            <a:endParaRPr lang="ru-RU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291" y="3232727"/>
            <a:ext cx="10843491" cy="325951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2. Механизм созидания </a:t>
            </a:r>
            <a:r>
              <a:rPr lang="ru-RU" sz="3200" dirty="0"/>
              <a:t>нового качества из старых элементов в результате комбинирования (компиляции). </a:t>
            </a:r>
            <a:endParaRPr lang="ru-RU" sz="3200" dirty="0" smtClean="0"/>
          </a:p>
          <a:p>
            <a:r>
              <a:rPr lang="ru-RU" sz="3200" dirty="0" smtClean="0">
                <a:solidFill>
                  <a:schemeClr val="tx1"/>
                </a:solidFill>
              </a:rPr>
              <a:t>3. Главным инструментом в развитии М. т. является процесс осмысления и переосмысления - рефлексия. 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701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509" y="365759"/>
            <a:ext cx="10954327" cy="6302896"/>
          </a:xfrm>
        </p:spPr>
        <p:txBody>
          <a:bodyPr>
            <a:normAutofit fontScale="90000"/>
          </a:bodyPr>
          <a:lstStyle/>
          <a:p>
            <a:r>
              <a:rPr lang="ru-RU" sz="3300" i="1" dirty="0" smtClean="0"/>
              <a:t>Эффективные практики</a:t>
            </a:r>
            <a:br>
              <a:rPr lang="ru-RU" sz="3300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1. проектная деятельность; </a:t>
            </a:r>
            <a:br>
              <a:rPr lang="ru-RU" sz="2700" dirty="0" smtClean="0"/>
            </a:br>
            <a:r>
              <a:rPr lang="ru-RU" sz="2700" dirty="0" smtClean="0"/>
              <a:t>2. шахматы;</a:t>
            </a:r>
            <a:br>
              <a:rPr lang="ru-RU" sz="2700" dirty="0" smtClean="0"/>
            </a:br>
            <a:r>
              <a:rPr lang="ru-RU" sz="2700" dirty="0" smtClean="0"/>
              <a:t>3. задачи «на соображение»;</a:t>
            </a:r>
            <a:br>
              <a:rPr lang="ru-RU" sz="2700" dirty="0" smtClean="0"/>
            </a:br>
            <a:r>
              <a:rPr lang="ru-RU" sz="2700" dirty="0" smtClean="0"/>
              <a:t>4. составление плана для письменного самовыражения; </a:t>
            </a:r>
            <a:br>
              <a:rPr lang="ru-RU" sz="2700" dirty="0" smtClean="0"/>
            </a:br>
            <a:r>
              <a:rPr lang="ru-RU" sz="2700" dirty="0" smtClean="0"/>
              <a:t>5. письменные работы на свободную или условно-свободную тему с ограничением по количеству слов;</a:t>
            </a:r>
            <a:br>
              <a:rPr lang="ru-RU" sz="2700" dirty="0" smtClean="0"/>
            </a:br>
            <a:r>
              <a:rPr lang="ru-RU" sz="2700" dirty="0" smtClean="0"/>
              <a:t>6. бег, плаванье;</a:t>
            </a:r>
            <a:br>
              <a:rPr lang="ru-RU" sz="2700" dirty="0" smtClean="0"/>
            </a:br>
            <a:r>
              <a:rPr lang="ru-RU" sz="2700" dirty="0" smtClean="0"/>
              <a:t>7. визуальное самовыражение (построение графиков, работа с презентацией, создание карт памяти или </a:t>
            </a:r>
            <a:r>
              <a:rPr lang="en-US" sz="2700" dirty="0" err="1" smtClean="0"/>
              <a:t>mindmap</a:t>
            </a:r>
            <a:r>
              <a:rPr lang="ru-RU" sz="2700" dirty="0" smtClean="0"/>
              <a:t>);</a:t>
            </a:r>
            <a:br>
              <a:rPr lang="ru-RU" sz="2700" dirty="0" smtClean="0"/>
            </a:br>
            <a:r>
              <a:rPr lang="ru-RU" sz="2700" dirty="0" smtClean="0"/>
              <a:t>8. комментированное чтение;</a:t>
            </a:r>
            <a:br>
              <a:rPr lang="ru-RU" sz="2700" dirty="0" smtClean="0"/>
            </a:br>
            <a:r>
              <a:rPr lang="ru-RU" sz="2700" dirty="0" smtClean="0"/>
              <a:t>9. конспектирование;</a:t>
            </a:r>
            <a:br>
              <a:rPr lang="ru-RU" sz="2700" dirty="0" smtClean="0"/>
            </a:br>
            <a:r>
              <a:rPr lang="ru-RU" sz="2700" dirty="0" smtClean="0"/>
              <a:t>10. письменный перевод с иностранного языка;</a:t>
            </a:r>
            <a:br>
              <a:rPr lang="ru-RU" sz="2700" dirty="0" smtClean="0"/>
            </a:br>
            <a:r>
              <a:rPr lang="ru-RU" sz="2700" dirty="0" smtClean="0"/>
              <a:t>11. задания с множественным выбором;</a:t>
            </a:r>
            <a:br>
              <a:rPr lang="ru-RU" sz="2700" dirty="0" smtClean="0"/>
            </a:br>
            <a:r>
              <a:rPr lang="ru-RU" sz="2700" dirty="0" smtClean="0"/>
              <a:t>12. брейнсторминг или выдвижение идей;</a:t>
            </a:r>
            <a:br>
              <a:rPr lang="ru-RU" sz="2700" dirty="0" smtClean="0"/>
            </a:br>
            <a:r>
              <a:rPr lang="ru-RU" sz="2700" dirty="0" smtClean="0"/>
              <a:t>13. создание ассоциаций при изучении новой лексики на уроках иностранного языка.</a:t>
            </a:r>
            <a:r>
              <a:rPr lang="ru-RU" sz="3300" dirty="0" smtClean="0"/>
              <a:t/>
            </a:r>
            <a:br>
              <a:rPr lang="ru-RU" sz="3300" dirty="0" smtClean="0"/>
            </a:br>
            <a:endParaRPr lang="ru-RU" sz="3300" dirty="0"/>
          </a:p>
        </p:txBody>
      </p:sp>
    </p:spTree>
    <p:extLst>
      <p:ext uri="{BB962C8B-B14F-4D97-AF65-F5344CB8AC3E}">
        <p14:creationId xmlns:p14="http://schemas.microsoft.com/office/powerpoint/2010/main" val="2658927545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2060</TotalTime>
  <Words>127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Century Schoolbook</vt:lpstr>
      <vt:lpstr>Tahoma</vt:lpstr>
      <vt:lpstr>Wingdings</vt:lpstr>
      <vt:lpstr>Wingdings 2</vt:lpstr>
      <vt:lpstr>View</vt:lpstr>
      <vt:lpstr>КРЕАТИВНЫЙ [англ. creative от лат. creāre — порождать, создавать]  1. Творческий, созидательный, новаторский. // Способный порождать новое, творить.  Большой толковый словарь русского языка Кузнецова</vt:lpstr>
      <vt:lpstr>PowerPoint Presentation</vt:lpstr>
      <vt:lpstr>PowerPoint Presentation</vt:lpstr>
      <vt:lpstr>1. Механизм «ассоциаций-подсказок» используется для диагностики и развития творческих способностей в различных формах проблемного обучения, общим для которых является стимуляция у обучаемых ассоциативного мышления и сензитивности к подсказкам.</vt:lpstr>
      <vt:lpstr>Эффективные практики  1. проектная деятельность;  2. шахматы; 3. задачи «на соображение»; 4. составление плана для письменного самовыражения;  5. письменные работы на свободную или условно-свободную тему с ограничением по количеству слов; 6. бег, плаванье; 7. визуальное самовыражение (построение графиков, работа с презентацией, создание карт памяти или mindmap); 8. комментированное чтение; 9. конспектирование; 10. письменный перевод с иностранного языка; 11. задания с множественным выбором; 12. брейнсторминг или выдвижение идей; 13. создание ассоциаций при изучении новой лексики на уроках иностранного языка.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КРЕАТИВНЫЙ [англ. creative от лат. creāre — порождать, создавать]  1. Творческий, созидательный, новаторский. // Способный порождать новое, творить.  Большой толковый словарь русского языка Кузнецова</dc:title>
  <dc:creator>USER</dc:creator>
  <cp:lastModifiedBy>USER</cp:lastModifiedBy>
  <cp:revision>14</cp:revision>
  <dcterms:created xsi:type="dcterms:W3CDTF">2021-11-01T15:23:36Z</dcterms:created>
  <dcterms:modified xsi:type="dcterms:W3CDTF">2021-11-03T01:44:02Z</dcterms:modified>
</cp:coreProperties>
</file>