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90" r:id="rId2"/>
    <p:sldId id="258" r:id="rId3"/>
    <p:sldId id="277" r:id="rId4"/>
    <p:sldId id="276" r:id="rId5"/>
    <p:sldId id="264" r:id="rId6"/>
    <p:sldId id="262" r:id="rId7"/>
    <p:sldId id="282" r:id="rId8"/>
    <p:sldId id="281" r:id="rId9"/>
    <p:sldId id="280" r:id="rId10"/>
    <p:sldId id="279" r:id="rId11"/>
    <p:sldId id="278" r:id="rId12"/>
    <p:sldId id="283" r:id="rId13"/>
    <p:sldId id="284" r:id="rId14"/>
    <p:sldId id="285" r:id="rId15"/>
    <p:sldId id="287" r:id="rId16"/>
    <p:sldId id="286" r:id="rId17"/>
    <p:sldId id="288" r:id="rId18"/>
    <p:sldId id="28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F49E0-83D8-48C1-A8FF-588B1F5553D7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B86377DC-EA42-4358-90F5-21EBDD934B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1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2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466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52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373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98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0779A-2621-46F4-B925-7DC14AB0AF99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0374A-BC42-4ABE-A768-6DC8AF0BB0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87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871CD-FAE0-4D37-99ED-E42654772D93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23947-4C2D-4310-B35E-4577325866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6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73B72F-BADF-4C0E-B09B-DDA9DE8B5A4F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1A852-65D2-4924-A2BF-CFC5F3A894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5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A26A92-F927-43CF-83A9-B001F9231497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0C72FCF5-638C-48D6-9EAB-3E1C0AD3D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3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818F5-0ED7-4E8A-A235-BF8ED49D58D3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43B831F1-F3BD-4E39-BCF7-E1B37E7AC3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8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7CE4F-E18F-4A02-97F5-73533170B23C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458D55D7-926C-439B-810E-70FD8C02C3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FC178-D4FD-41CE-B4A1-0E58F977FC80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4DFE4-DA2F-436D-8D35-6BC44A3E1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32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EA234-ACE9-4822-9832-0BEBBFF4EC28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72698-4716-4C83-BC18-CDB51C2908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9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63188-0A9E-4A94-A774-972997B89D60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672EA-A365-493C-82C7-03653621CF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75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6E36C-306C-470D-8321-115536DE091F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31ECD85B-D754-4AFA-AC6B-B27ADCFF14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7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4049" y="1026942"/>
            <a:ext cx="9000563" cy="375043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грамотности учащихся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57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уровень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59988" y="1266092"/>
            <a:ext cx="9844624" cy="46451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 могут 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выявлять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естественно-научные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аспекты во многих сложных жизненных ситуациях, применять естественнонаучные знания и знания о науке в этих ситуациях;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сравнивать, отбирать и оценивать соответствующие научные обоснования и доказательства для принятия решений в жизненных ситуациях;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устанавливать связи между отдельными знаниями и критически анализировать ситуации;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выстраивать обоснованные объяснения и давать аргументацию на основе критического анализа. У них хорошо сформированы исследовательские умения.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553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уровень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7114" y="2133600"/>
            <a:ext cx="10857498" cy="40843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 могут 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определять, объяснять и применять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естественно-научные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знания и знания о науке в различных сложных жизненных ситуациях;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связывать информацию и объяснения из различных источников и использовать их для обоснования различных решений. Они явно и постоянно демонстрируют высокий уровень сформированности интеллектуальных умений (например, доказывать и обосновывать), а также демонстрируют готовность использовать свои знания для обоснования решений, принимаемых в незнакомых научных и технических ситуациях. Они могут использовать свои знания для аргументации рекомендаций или решений, принятых в контексте личных, социально-экономических и глобальных ситуаций.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349" y="624110"/>
            <a:ext cx="10393264" cy="881133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уровень - базовая граница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естественнонаучной грамотности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83968" y="1871003"/>
            <a:ext cx="9523071" cy="44594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начинают проявлять естественнонаучные компетенции, позволяющие им принимать участие в различных жизненных ситуациях, связанных с естествознанием и технологией.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Учащиеся, достигшие данного уровня, демонстрируют: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способность давать возможные объяснения в знакомых ситуациях на основе адекватных научных знаний;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делать выводы на основе простых исследований;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устанавливать прямые связи и буквально интерпретировать результаты простых исследований или технологических решений.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257" y="624110"/>
            <a:ext cx="9788355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Задания, направленные на формирование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уровня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грамотности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 «Плотность», 7 класс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Определите объем льдинки, если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еѐ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масса 200 г, а плотность равна 0,9 г/см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Критерии оценивания: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 баллов – нет правильного объяснения явления.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балл – записано условие, приведена формула, верно выполнены расчеты.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Задания, направленные на формирование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уровня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грамотности.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83212" y="2133600"/>
            <a:ext cx="10421400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«Плотность», 7 класс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 объем льдинки, если её масса 200 г.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Критерии оценивания: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 баллов – нет правильного объяснения явления.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балл – записано условие, правильно записано значение плотности, приведена формула, ошибка в вычислении.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балла – верно записано условие, правильно записано значение плотности, приведена формула, верно выполнены расчеты.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853" y="624110"/>
            <a:ext cx="9872760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Задания, направленные на формирование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уровня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грамотности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8123" y="2133600"/>
            <a:ext cx="9816489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«Плотность», 7 класс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Найдите массу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бензина 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Критерий оценивания: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 баллов – нет правильного ответа.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балл – записано условие, перевод в СИ, указана верная формула, вычислительная ошибка.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балла – записано условие, перевод в СИ, указана верная формула, верно выполнено решение.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931" y="63817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Задания, направленные на формирование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уровня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332" y="2133600"/>
            <a:ext cx="10604280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«Плотность», 7 класс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Плита из мрамора   имеет размеры 2,5×1×0,4 м. Плотность мрамора равна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2700 кг/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Определите массу плиты.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Критерий оценивания: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 баллов – нет правильного ответа.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балл – записано условие, указаны все формулы, вычислительная ошибка.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балла – записано условие, указаны все формулы, верно выполнено решение.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1" y="624110"/>
            <a:ext cx="9858692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Задания, направленные на формирование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уровня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4062" y="2133599"/>
            <a:ext cx="10660550" cy="42953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«Плотность», 7 класс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Чугунный шар при объёме 125 см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массу 800 г. Сплошной или полый это шар?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Критерий оценивания: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 баллов – нет правильного ответа.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балл – записано условие, указаны все формулы, вычислительная ошибка.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балла – записано условие, указаны все формулы, верно выполнено решение, дан ответ на вопрос задачи.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Задания, направленные на формирование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уровня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822" y="1688123"/>
            <a:ext cx="10294790" cy="472674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Плавание рыб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Рыбы могут свободно перемещаться в вертикальном направлении. Некоторые рыбы обладают важным органом – плавательным пузырём. С его помощью рыба может погружаться на дно и подниматься к поверхности воды. Плавательный пузырь располагается в брюшной полости и занимает очень много места. Он представляет собой мешочек, заполненный газами. Если рыбе нужно опуститься на дно, стенки пузыря при помощи грудных и брюшных мышц сжимаются, и рыба погружается. При движении наверх всё происходит наоборот.  Как рыба с плавательным пузырём поднимается к поверхности воды?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возможный ответ. Стенки плавательного пузыря расслабляются, газы заполняют весь объём плавательного пузыря, при этом увеличивается сила Архимеда, действующая на рыбу, и рыба поднимается в толще воды.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Критерий оценивания: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 баллов – нет правильного ответа.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балл – указано физическое явление(Объем плавательного пузыря увеличивается)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балла – указано физическое явление и дано объяснение с учетом этого явления. явление(Объем плавательного пузыря увеличивается. Сила Архимеда увеличивается.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Прямоугольник 1"/>
          <p:cNvSpPr>
            <a:spLocks noChangeArrowheads="1"/>
          </p:cNvSpPr>
          <p:nvPr/>
        </p:nvSpPr>
        <p:spPr bwMode="auto">
          <a:xfrm>
            <a:off x="101601" y="-147781"/>
            <a:ext cx="12090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Естественнонаучная грамотность </a:t>
            </a:r>
            <a:r>
              <a:rPr lang="ru-RU" sz="3600" b="1" dirty="0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способность человека не только освоить естественнонаучные знания, но и уметь их применять в жизни. Она определяется как набор определенных компетентностей. </a:t>
            </a:r>
            <a:endParaRPr lang="ru-RU" sz="3600" b="1" dirty="0" smtClean="0">
              <a:solidFill>
                <a:srgbClr val="80008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</a:t>
            </a:r>
            <a:r>
              <a:rPr lang="ru-RU" sz="3600" b="1" dirty="0" smtClean="0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проще всего определить, как способность учащихся применять полученные в школе умения и знания в жизненных ситуациях.</a:t>
            </a:r>
            <a:r>
              <a:rPr lang="ru-RU" sz="2400" b="1" dirty="0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80008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1" y="239151"/>
            <a:ext cx="10407332" cy="11113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Соответствие умений, или компетентностей, с требованиями ФГОС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497574"/>
              </p:ext>
            </p:extLst>
          </p:nvPr>
        </p:nvGraphicFramePr>
        <p:xfrm>
          <a:off x="281354" y="1434906"/>
          <a:ext cx="11910646" cy="55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0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0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00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Компетентности, определяющие естественнонаучную грамотность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ФГОС ООО к результатам образования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0213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понимание основных особенностей естественнонаучного исследования (или естественнонаучного метода познания)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опыта применения научных методов познания (предметный результат – физика); 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опыта использования различных методов изучения веществ (предметный результат – химия); 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опыта использования методов биологической науки (предметный результат – биология)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977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объяснять или описывать естественнонаучные явления на основе имеющихся научных знаний, а также умение прогнозировать изменения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результат образования)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03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использовать научные доказательства и имеющиеся данные для получения выводов, их анализа и оценки достоверности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 следственные связи, строить логическое рассуждение, умозаключение (индуктивное, дедуктивное и по аналогии) и делать выводы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результат)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Инструментарий PISA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514764"/>
            <a:ext cx="9858692" cy="439645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близкие к реальным проблемные ситуации, связанные с разнообразными аспектами окружающей жизни и требующие для своего решения не только знания основных учебных предметов, но и сформированности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интеллектуальных умений.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 учащихся требуется продемонстрировать компетенции в определенном контексте.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Группа 29"/>
          <p:cNvGrpSpPr>
            <a:grpSpLocks/>
          </p:cNvGrpSpPr>
          <p:nvPr/>
        </p:nvGrpSpPr>
        <p:grpSpPr bwMode="auto">
          <a:xfrm>
            <a:off x="759655" y="745588"/>
            <a:ext cx="11114845" cy="4788437"/>
            <a:chOff x="837303" y="1992374"/>
            <a:chExt cx="11077021" cy="3568464"/>
          </a:xfrm>
        </p:grpSpPr>
        <p:grpSp>
          <p:nvGrpSpPr>
            <p:cNvPr id="6148" name="Группа 8"/>
            <p:cNvGrpSpPr>
              <a:grpSpLocks/>
            </p:cNvGrpSpPr>
            <p:nvPr/>
          </p:nvGrpSpPr>
          <p:grpSpPr bwMode="auto">
            <a:xfrm>
              <a:off x="837303" y="3770513"/>
              <a:ext cx="2602800" cy="1748122"/>
              <a:chOff x="2922091" y="1677634"/>
              <a:chExt cx="2507446" cy="1748122"/>
            </a:xfrm>
          </p:grpSpPr>
          <p:sp>
            <p:nvSpPr>
              <p:cNvPr id="6162" name="TextBox 9"/>
              <p:cNvSpPr txBox="1">
                <a:spLocks noChangeArrowheads="1"/>
              </p:cNvSpPr>
              <p:nvPr/>
            </p:nvSpPr>
            <p:spPr bwMode="auto">
              <a:xfrm>
                <a:off x="3017012" y="1856096"/>
                <a:ext cx="2409057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Научное </a:t>
                </a:r>
              </a:p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объяснение </a:t>
                </a:r>
              </a:p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явлений</a:t>
                </a: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922091" y="1677377"/>
                <a:ext cx="2507995" cy="1747722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149" name="Группа 11"/>
            <p:cNvGrpSpPr>
              <a:grpSpLocks/>
            </p:cNvGrpSpPr>
            <p:nvPr/>
          </p:nvGrpSpPr>
          <p:grpSpPr bwMode="auto">
            <a:xfrm>
              <a:off x="3863456" y="3812717"/>
              <a:ext cx="3728737" cy="1748121"/>
              <a:chOff x="2790610" y="1719838"/>
              <a:chExt cx="3173603" cy="1748121"/>
            </a:xfrm>
          </p:grpSpPr>
          <p:sp>
            <p:nvSpPr>
              <p:cNvPr id="6160" name="TextBox 12"/>
              <p:cNvSpPr txBox="1">
                <a:spLocks noChangeArrowheads="1"/>
              </p:cNvSpPr>
              <p:nvPr/>
            </p:nvSpPr>
            <p:spPr bwMode="auto">
              <a:xfrm>
                <a:off x="2888794" y="1856096"/>
                <a:ext cx="2909445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Применение </a:t>
                </a:r>
              </a:p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методов </a:t>
                </a:r>
              </a:p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ЕН исследования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2790160" y="1720238"/>
                <a:ext cx="3173701" cy="1747721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150" name="Группа 14"/>
            <p:cNvGrpSpPr>
              <a:grpSpLocks/>
            </p:cNvGrpSpPr>
            <p:nvPr/>
          </p:nvGrpSpPr>
          <p:grpSpPr bwMode="auto">
            <a:xfrm>
              <a:off x="8018013" y="3760542"/>
              <a:ext cx="3896311" cy="1748122"/>
              <a:chOff x="2790610" y="1677634"/>
              <a:chExt cx="3065378" cy="1748122"/>
            </a:xfrm>
          </p:grpSpPr>
          <p:sp>
            <p:nvSpPr>
              <p:cNvPr id="6158" name="TextBox 15"/>
              <p:cNvSpPr txBox="1">
                <a:spLocks noChangeArrowheads="1"/>
              </p:cNvSpPr>
              <p:nvPr/>
            </p:nvSpPr>
            <p:spPr bwMode="auto">
              <a:xfrm>
                <a:off x="2831058" y="1856096"/>
                <a:ext cx="3024930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24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Интерпретация данных и </a:t>
                </a:r>
              </a:p>
              <a:p>
                <a:pPr algn="ctr" eaLnBrk="1" hangingPunct="1"/>
                <a:r>
                  <a:rPr lang="ru-RU" altLang="ru-RU" sz="24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использование научных </a:t>
                </a:r>
              </a:p>
              <a:p>
                <a:pPr algn="ctr" eaLnBrk="1" hangingPunct="1"/>
                <a:r>
                  <a:rPr lang="ru-RU" altLang="ru-RU" sz="24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доказательств для </a:t>
                </a:r>
              </a:p>
              <a:p>
                <a:pPr algn="ctr" eaLnBrk="1" hangingPunct="1"/>
                <a:r>
                  <a:rPr lang="ru-RU" altLang="ru-RU" sz="24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получения выводов</a:t>
                </a: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2791224" y="1677824"/>
                <a:ext cx="3064764" cy="1747722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151" name="Группа 28"/>
            <p:cNvGrpSpPr>
              <a:grpSpLocks/>
            </p:cNvGrpSpPr>
            <p:nvPr/>
          </p:nvGrpSpPr>
          <p:grpSpPr bwMode="auto">
            <a:xfrm>
              <a:off x="2312017" y="1992374"/>
              <a:ext cx="7679941" cy="1777882"/>
              <a:chOff x="2312017" y="1992374"/>
              <a:chExt cx="7679941" cy="1777882"/>
            </a:xfrm>
          </p:grpSpPr>
          <p:grpSp>
            <p:nvGrpSpPr>
              <p:cNvPr id="6152" name="Группа 4"/>
              <p:cNvGrpSpPr>
                <a:grpSpLocks/>
              </p:cNvGrpSpPr>
              <p:nvPr/>
            </p:nvGrpSpPr>
            <p:grpSpPr bwMode="auto">
              <a:xfrm>
                <a:off x="2861264" y="1992374"/>
                <a:ext cx="6846545" cy="941326"/>
                <a:chOff x="2912707" y="1677635"/>
                <a:chExt cx="6846545" cy="941326"/>
              </a:xfrm>
            </p:grpSpPr>
            <p:sp>
              <p:nvSpPr>
                <p:cNvPr id="6156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3138985" y="1856096"/>
                  <a:ext cx="6381950" cy="4357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ru-RU" altLang="ru-RU" sz="32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Компетентности ЕН грамотности</a:t>
                  </a:r>
                </a:p>
              </p:txBody>
            </p:sp>
            <p:sp>
              <p:nvSpPr>
                <p:cNvPr id="4" name="Прямоугольник 3"/>
                <p:cNvSpPr/>
                <p:nvPr/>
              </p:nvSpPr>
              <p:spPr>
                <a:xfrm>
                  <a:off x="2912707" y="1677635"/>
                  <a:ext cx="6846545" cy="941326"/>
                </a:xfrm>
                <a:prstGeom prst="rect">
                  <a:avLst/>
                </a:prstGeom>
                <a:noFill/>
                <a:ln w="38100">
                  <a:solidFill>
                    <a:srgbClr val="800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cxnSp>
            <p:nvCxnSpPr>
              <p:cNvPr id="19" name="Прямая со стрелкой 18"/>
              <p:cNvCxnSpPr/>
              <p:nvPr/>
            </p:nvCxnSpPr>
            <p:spPr>
              <a:xfrm flipH="1">
                <a:off x="2312017" y="2933700"/>
                <a:ext cx="1809660" cy="836556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>
                <a:off x="8342627" y="2928937"/>
                <a:ext cx="1649331" cy="831795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>
                <a:off x="6232946" y="2928937"/>
                <a:ext cx="0" cy="831795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Группа 4"/>
          <p:cNvGrpSpPr>
            <a:grpSpLocks/>
          </p:cNvGrpSpPr>
          <p:nvPr/>
        </p:nvGrpSpPr>
        <p:grpSpPr bwMode="auto">
          <a:xfrm>
            <a:off x="1674056" y="759655"/>
            <a:ext cx="9367008" cy="3729795"/>
            <a:chOff x="1642524" y="1935213"/>
            <a:chExt cx="9248398" cy="2513993"/>
          </a:xfrm>
        </p:grpSpPr>
        <p:grpSp>
          <p:nvGrpSpPr>
            <p:cNvPr id="11277" name="Группа 5"/>
            <p:cNvGrpSpPr>
              <a:grpSpLocks/>
            </p:cNvGrpSpPr>
            <p:nvPr/>
          </p:nvGrpSpPr>
          <p:grpSpPr bwMode="auto">
            <a:xfrm>
              <a:off x="1642524" y="3347918"/>
              <a:ext cx="2603394" cy="1078109"/>
              <a:chOff x="3697812" y="1255039"/>
              <a:chExt cx="2508018" cy="1078109"/>
            </a:xfrm>
          </p:grpSpPr>
          <p:sp>
            <p:nvSpPr>
              <p:cNvPr id="11291" name="TextBox 19"/>
              <p:cNvSpPr txBox="1">
                <a:spLocks noChangeArrowheads="1"/>
              </p:cNvSpPr>
              <p:nvPr/>
            </p:nvSpPr>
            <p:spPr bwMode="auto">
              <a:xfrm>
                <a:off x="4122771" y="1255495"/>
                <a:ext cx="1748986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«Как </a:t>
                </a:r>
              </a:p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узнать?»</a:t>
                </a: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3697812" y="1255760"/>
                <a:ext cx="2508018" cy="1076745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1278" name="Группа 6"/>
            <p:cNvGrpSpPr>
              <a:grpSpLocks/>
            </p:cNvGrpSpPr>
            <p:nvPr/>
          </p:nvGrpSpPr>
          <p:grpSpPr bwMode="auto">
            <a:xfrm>
              <a:off x="4803107" y="3361571"/>
              <a:ext cx="2970092" cy="1087635"/>
              <a:chOff x="3590362" y="1268692"/>
              <a:chExt cx="2527905" cy="1087635"/>
            </a:xfrm>
          </p:grpSpPr>
          <p:sp>
            <p:nvSpPr>
              <p:cNvPr id="11289" name="TextBox 17"/>
              <p:cNvSpPr txBox="1">
                <a:spLocks noChangeArrowheads="1"/>
              </p:cNvSpPr>
              <p:nvPr/>
            </p:nvSpPr>
            <p:spPr bwMode="auto">
              <a:xfrm>
                <a:off x="3864213" y="1269124"/>
                <a:ext cx="1980815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«Попробуй </a:t>
                </a:r>
              </a:p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объяснить»</a:t>
                </a: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3590362" y="1268466"/>
                <a:ext cx="2527905" cy="1087861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1279" name="Группа 7"/>
            <p:cNvGrpSpPr>
              <a:grpSpLocks/>
            </p:cNvGrpSpPr>
            <p:nvPr/>
          </p:nvGrpSpPr>
          <p:grpSpPr bwMode="auto">
            <a:xfrm>
              <a:off x="8311339" y="3352044"/>
              <a:ext cx="2579583" cy="1087635"/>
              <a:chOff x="3021376" y="1269136"/>
              <a:chExt cx="2029458" cy="1087635"/>
            </a:xfrm>
          </p:grpSpPr>
          <p:sp>
            <p:nvSpPr>
              <p:cNvPr id="11287" name="TextBox 15"/>
              <p:cNvSpPr txBox="1">
                <a:spLocks noChangeArrowheads="1"/>
              </p:cNvSpPr>
              <p:nvPr/>
            </p:nvSpPr>
            <p:spPr bwMode="auto">
              <a:xfrm>
                <a:off x="3356765" y="1269138"/>
                <a:ext cx="1458135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«Сделай </a:t>
                </a:r>
              </a:p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вывод»</a:t>
                </a: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3021376" y="1268908"/>
                <a:ext cx="2029458" cy="1087861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1280" name="Группа 8"/>
            <p:cNvGrpSpPr>
              <a:grpSpLocks/>
            </p:cNvGrpSpPr>
            <p:nvPr/>
          </p:nvGrpSpPr>
          <p:grpSpPr bwMode="auto">
            <a:xfrm>
              <a:off x="2991844" y="1935213"/>
              <a:ext cx="6608493" cy="1416603"/>
              <a:chOff x="2991844" y="1935213"/>
              <a:chExt cx="6608493" cy="1416603"/>
            </a:xfrm>
          </p:grpSpPr>
          <p:grpSp>
            <p:nvGrpSpPr>
              <p:cNvPr id="11281" name="Группа 9"/>
              <p:cNvGrpSpPr>
                <a:grpSpLocks/>
              </p:cNvGrpSpPr>
              <p:nvPr/>
            </p:nvGrpSpPr>
            <p:grpSpPr bwMode="auto">
              <a:xfrm>
                <a:off x="4625315" y="1935213"/>
                <a:ext cx="3216144" cy="941755"/>
                <a:chOff x="4676758" y="1620474"/>
                <a:chExt cx="3216144" cy="941755"/>
              </a:xfrm>
            </p:grpSpPr>
            <p:sp>
              <p:nvSpPr>
                <p:cNvPr id="11285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4881643" y="1798934"/>
                  <a:ext cx="2805883" cy="3941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ru-RU" altLang="ru-RU" sz="32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Типы заданий</a:t>
                  </a:r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4676758" y="1620474"/>
                  <a:ext cx="3216144" cy="941755"/>
                </a:xfrm>
                <a:prstGeom prst="rect">
                  <a:avLst/>
                </a:prstGeom>
                <a:noFill/>
                <a:ln w="38100">
                  <a:solidFill>
                    <a:srgbClr val="800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cxnSp>
            <p:nvCxnSpPr>
              <p:cNvPr id="11" name="Прямая со стрелкой 10"/>
              <p:cNvCxnSpPr/>
              <p:nvPr/>
            </p:nvCxnSpPr>
            <p:spPr>
              <a:xfrm flipH="1">
                <a:off x="2991844" y="2876968"/>
                <a:ext cx="1633471" cy="470083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>
                <a:endCxn id="17" idx="0"/>
              </p:cNvCxnSpPr>
              <p:nvPr/>
            </p:nvCxnSpPr>
            <p:spPr>
              <a:xfrm>
                <a:off x="7841459" y="2876968"/>
                <a:ext cx="1758878" cy="474848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>
                <a:stCxn id="15" idx="2"/>
              </p:cNvCxnSpPr>
              <p:nvPr/>
            </p:nvCxnSpPr>
            <p:spPr>
              <a:xfrm flipH="1">
                <a:off x="6233387" y="2876968"/>
                <a:ext cx="0" cy="470083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8" name="TextBox 19"/>
          <p:cNvSpPr txBox="1">
            <a:spLocks noChangeArrowheads="1"/>
          </p:cNvSpPr>
          <p:nvPr/>
        </p:nvSpPr>
        <p:spPr bwMode="auto">
          <a:xfrm>
            <a:off x="1766888" y="4892675"/>
            <a:ext cx="26781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методов познания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757363" y="4892675"/>
            <a:ext cx="2603500" cy="1200150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TextBox 19"/>
          <p:cNvSpPr txBox="1">
            <a:spLocks noChangeArrowheads="1"/>
          </p:cNvSpPr>
          <p:nvPr/>
        </p:nvSpPr>
        <p:spPr bwMode="auto">
          <a:xfrm>
            <a:off x="5022850" y="4935538"/>
            <a:ext cx="26939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объяснение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явлений и фактов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4962525" y="4894263"/>
            <a:ext cx="2960688" cy="1201737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2" name="TextBox 15"/>
          <p:cNvSpPr txBox="1">
            <a:spLocks noChangeArrowheads="1"/>
          </p:cNvSpPr>
          <p:nvPr/>
        </p:nvSpPr>
        <p:spPr bwMode="auto">
          <a:xfrm>
            <a:off x="8216900" y="4881563"/>
            <a:ext cx="35607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формирование умения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формулировать выводы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на основе данных</a:t>
            </a: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8296275" y="4881563"/>
            <a:ext cx="3386138" cy="1614487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 bwMode="auto">
          <a:xfrm flipH="1">
            <a:off x="3097213" y="4457700"/>
            <a:ext cx="12700" cy="436563"/>
          </a:xfrm>
          <a:prstGeom prst="straightConnector1">
            <a:avLst/>
          </a:prstGeom>
          <a:ln w="38100"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 bwMode="auto">
          <a:xfrm flipH="1">
            <a:off x="6440488" y="4487863"/>
            <a:ext cx="11112" cy="436562"/>
          </a:xfrm>
          <a:prstGeom prst="straightConnector1">
            <a:avLst/>
          </a:prstGeom>
          <a:ln w="38100"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 bwMode="auto">
          <a:xfrm flipH="1">
            <a:off x="9829800" y="4457700"/>
            <a:ext cx="11113" cy="436563"/>
          </a:xfrm>
          <a:prstGeom prst="straightConnector1">
            <a:avLst/>
          </a:prstGeom>
          <a:ln w="38100"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164" y="2429164"/>
            <a:ext cx="11628581" cy="4999301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Учащиеся, достигшие 1 уровня, имеют: </a:t>
            </a:r>
          </a:p>
          <a:p>
            <a:pPr lvl="0">
              <a:buClr>
                <a:srgbClr val="A53010"/>
              </a:buClr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ограниченные знания, которые могут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применять только в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знакомых ситуациях. Они могут давать очевидные объяснения, которые явно следуют из имеющихся данных.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 могут :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давать возможные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объяснения в знакомых ситуациях на основе адекватных научных знаний;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делать выводы на основе простых исследований;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устанавливать прямые связи и буквально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интерпретировать результаты исследований или технологические решения.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59345" y="655782"/>
            <a:ext cx="90793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Уровни</a:t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естественно-научной грамотности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94163" y="3953164"/>
            <a:ext cx="6237037" cy="6950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уровень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уровень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9655" y="1392702"/>
            <a:ext cx="10744957" cy="45185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 могут 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выявить ясно сформулированные научные проблемы в некоторых ситуациях;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отобрать факты и знания, необходимые для объяснения явлений;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применять простые модели или исследовательские стратегии;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интерпретировать и напрямую использовать естественнонаучные понятия из различных разделов естествознания;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формулировать короткие высказывания, используя факты;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принимать решения на основе естественнонаучных знаний.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уровень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92702"/>
            <a:ext cx="8915400" cy="45185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 могут 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эффективно анализировать различные ситуации и проблемы, в которых явно проявляются отдельные явления, и от них требуется сделать вывод о роли науки или технологии;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выбрать или обобщить объяснения, основанные на знаниях различных разделов естествознания и технологии, и связать эти объяснения напрямую с отдельными аспектами жизненных ситуаций;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оценивать свои действия и сообщать о своих решениях, используя при этом естественнонаучные знания и обоснования.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1246</TotalTime>
  <Words>1088</Words>
  <Application>Microsoft Office PowerPoint</Application>
  <PresentationFormat>Широкоэкранный</PresentationFormat>
  <Paragraphs>123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Легкий дым</vt:lpstr>
      <vt:lpstr>Формирование  естественно-научной грамотности учащихся  </vt:lpstr>
      <vt:lpstr>Презентация PowerPoint</vt:lpstr>
      <vt:lpstr> Соответствие умений, или компетентностей, с требованиями ФГОС</vt:lpstr>
      <vt:lpstr>Инструментарий PISA</vt:lpstr>
      <vt:lpstr>Презентация PowerPoint</vt:lpstr>
      <vt:lpstr>Презентация PowerPoint</vt:lpstr>
      <vt:lpstr>Презентация PowerPoint</vt:lpstr>
      <vt:lpstr>3 уровень</vt:lpstr>
      <vt:lpstr>4 уровень</vt:lpstr>
      <vt:lpstr>5 уровень </vt:lpstr>
      <vt:lpstr> 6 уровень </vt:lpstr>
      <vt:lpstr>Второй уровень - базовая граница  естественнонаучной грамотности</vt:lpstr>
      <vt:lpstr>Задания, направленные на формирование  1 уровня естественно-научной грамотности  </vt:lpstr>
      <vt:lpstr>Задания, направленные на формирование  2 уровня естественно-научной грамотности.  </vt:lpstr>
      <vt:lpstr>Задания, направленные на формирование  3 уровня естественно-научной грамотности  </vt:lpstr>
      <vt:lpstr>Задания, направленные на формирование  4 уровня естественно-научной грамотности  </vt:lpstr>
      <vt:lpstr>Задания, направленные на формирование  5 уровня естественно-научной грамотности</vt:lpstr>
      <vt:lpstr>Задания, направленные на формирование  6 уровня естественно-научной грамотности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Boss</cp:lastModifiedBy>
  <cp:revision>67</cp:revision>
  <dcterms:created xsi:type="dcterms:W3CDTF">2019-01-10T15:26:25Z</dcterms:created>
  <dcterms:modified xsi:type="dcterms:W3CDTF">2021-11-02T19:30:17Z</dcterms:modified>
</cp:coreProperties>
</file>